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Arial Black" panose="020B0604020202020204" pitchFamily="34" charset="0"/>
      <p:regular r:id="rId17"/>
    </p:embeddedFont>
    <p:embeddedFont>
      <p:font typeface="Candara" panose="020E0502030303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2.fntdata" /><Relationship Id="rId3" Type="http://schemas.openxmlformats.org/officeDocument/2006/relationships/slide" Target="slides/slide2.xml" /><Relationship Id="rId21" Type="http://schemas.openxmlformats.org/officeDocument/2006/relationships/font" Target="fonts/font5.fntdata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1.fntdata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font" Target="fonts/font4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font" Target="fonts/font3.fntdata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marL="914400" lvl="1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marL="1371600" lvl="2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marL="1828800" lvl="3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marL="2743200" lvl="5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26" name="Google Shape;26;p3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27" name="Google Shape;27;p3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32" name="Google Shape;32;p3"/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>
                <a:solidFill>
                  <a:srgbClr val="FFFFFF"/>
                </a:solidFill>
              </a:defRPr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1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algn="ctr" rtl="1"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 rtl="1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 rtl="1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 rtl="1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 rtl="1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 rtl="1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 rtl="1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 rtl="1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6047438" y="4203592"/>
            <a:ext cx="2876429" cy="714026"/>
          </a:xfrm>
          <a:custGeom>
            <a:avLst/>
            <a:gdLst/>
            <a:ahLst/>
            <a:cxnLst/>
            <a:rect l="l" t="t" r="r" b="b"/>
            <a:pathLst>
              <a:path w="2706" h="640" extrusionOk="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lt2">
              <a:alpha val="28627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2619320" y="4075290"/>
            <a:ext cx="5544515" cy="850138"/>
          </a:xfrm>
          <a:custGeom>
            <a:avLst/>
            <a:gdLst/>
            <a:ahLst/>
            <a:cxnLst/>
            <a:rect l="l" t="t" r="r" b="b"/>
            <a:pathLst>
              <a:path w="5216" h="762" extrusionOk="0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2828728" y="4087562"/>
            <a:ext cx="5467980" cy="774272"/>
          </a:xfrm>
          <a:custGeom>
            <a:avLst/>
            <a:gdLst/>
            <a:ahLst/>
            <a:cxnLst/>
            <a:rect l="l" t="t" r="r" b="b"/>
            <a:pathLst>
              <a:path w="5144" h="694" extrusionOk="0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5609489" y="4074174"/>
            <a:ext cx="3308000" cy="651549"/>
          </a:xfrm>
          <a:custGeom>
            <a:avLst/>
            <a:gdLst/>
            <a:ahLst/>
            <a:cxnLst/>
            <a:rect l="l" t="t" r="r" b="b"/>
            <a:pathLst>
              <a:path w="3112" h="584" extrusionOk="0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211665" y="4058555"/>
            <a:ext cx="8723376" cy="1329874"/>
          </a:xfrm>
          <a:custGeom>
            <a:avLst/>
            <a:gdLst/>
            <a:ahLst/>
            <a:cxnLst/>
            <a:rect l="l" t="t" r="r" b="b"/>
            <a:pathLst>
              <a:path w="8196" h="1192" extrusionOk="0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4" name="Google Shape;44;p4"/>
          <p:cNvSpPr txBox="1"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cap="none"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"/>
          <p:cNvSpPr txBox="1"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 rtl="1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r" rtl="1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r" rtl="1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r" rtl="1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r" rtl="1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r" rtl="1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r" rtl="1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r" rtl="1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r" rtl="1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1"/>
          </p:nvPr>
        </p:nvSpPr>
        <p:spPr>
          <a:xfrm>
            <a:off x="676655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marL="914400" lvl="1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marL="1371600" lvl="2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marL="1828800" lvl="3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marL="2743200" lvl="5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body" idx="2"/>
          </p:nvPr>
        </p:nvSpPr>
        <p:spPr>
          <a:xfrm>
            <a:off x="4645152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marL="914400" lvl="1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marL="1371600" lvl="2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marL="1828800" lvl="3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marL="2743200" lvl="5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 rtl="1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lvl="1" indent="-228600" algn="r" rtl="1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r" rtl="1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r" rtl="1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r" rtl="1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body" idx="2"/>
          </p:nvPr>
        </p:nvSpPr>
        <p:spPr>
          <a:xfrm>
            <a:off x="677332" y="3429000"/>
            <a:ext cx="3820055" cy="269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r" rtl="1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marL="914400" lvl="1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marL="1371600" lvl="2" indent="-330200" algn="r" rtl="1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marL="1828800" lvl="3" indent="-317500" algn="r" rtl="1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marL="2286000" lvl="4" indent="-317500" algn="r" rtl="1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marL="2743200" lvl="5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marL="3200400" lvl="6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marL="4114800" lvl="8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body" idx="3"/>
          </p:nvPr>
        </p:nvSpPr>
        <p:spPr>
          <a:xfrm>
            <a:off x="4648200" y="2678113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 rtl="1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0" i="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lvl="1" indent="-228600" algn="r" rtl="1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r" rtl="1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r" rtl="1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r" rtl="1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r" rtl="1">
              <a:spcBef>
                <a:spcPts val="384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4"/>
          </p:nvPr>
        </p:nvSpPr>
        <p:spPr>
          <a:xfrm>
            <a:off x="4645025" y="3429000"/>
            <a:ext cx="3822192" cy="269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r" rtl="1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marL="914400" lvl="1" indent="-342900" algn="r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marL="1371600" lvl="2" indent="-330200" algn="r" rtl="1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marL="1828800" lvl="3" indent="-317500" algn="r" rtl="1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marL="2286000" lvl="4" indent="-317500" algn="r" rtl="1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marL="2743200" lvl="5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marL="3200400" lvl="6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marL="4114800" lvl="8" indent="-330200" algn="r" rtl="1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8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72" name="Google Shape;72;p8"/>
          <p:cNvGrpSpPr/>
          <p:nvPr/>
        </p:nvGrpSpPr>
        <p:grpSpPr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3" name="Google Shape;73;p8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4" name="Google Shape;74;p8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5" name="Google Shape;75;p8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6" name="Google Shape;76;p8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7" name="Google Shape;77;p8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78" name="Google Shape;78;p8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3" name="Google Shape;83;p9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body" idx="1"/>
          </p:nvPr>
        </p:nvSpPr>
        <p:spPr>
          <a:xfrm>
            <a:off x="914400" y="3581400"/>
            <a:ext cx="3352800" cy="190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r" rtl="1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r" rtl="1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r" rtl="1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r" rtl="1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grpSp>
        <p:nvGrpSpPr>
          <p:cNvPr id="87" name="Google Shape;87;p9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88" name="Google Shape;88;p9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93" name="Google Shape;93;p9"/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ndara"/>
              <a:buNone/>
              <a:defRPr sz="3200">
                <a:solidFill>
                  <a:schemeClr val="dk2"/>
                </a:solidFill>
              </a:defRPr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9"/>
          <p:cNvSpPr txBox="1">
            <a:spLocks noGrp="1"/>
          </p:cNvSpPr>
          <p:nvPr>
            <p:ph type="body" idx="2"/>
          </p:nvPr>
        </p:nvSpPr>
        <p:spPr>
          <a:xfrm>
            <a:off x="4651962" y="1828800"/>
            <a:ext cx="3904076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68300" algn="r" rtl="1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Char char="*"/>
              <a:defRPr sz="2200">
                <a:solidFill>
                  <a:schemeClr val="dk2"/>
                </a:solidFill>
              </a:defRPr>
            </a:lvl1pPr>
            <a:lvl2pPr marL="914400" lvl="1" indent="-355600" algn="r" rtl="1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*"/>
              <a:defRPr sz="2000">
                <a:solidFill>
                  <a:schemeClr val="dk2"/>
                </a:solidFill>
              </a:defRPr>
            </a:lvl2pPr>
            <a:lvl3pPr marL="1371600" lvl="2" indent="-342900" algn="r" rtl="1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*"/>
              <a:defRPr sz="1800">
                <a:solidFill>
                  <a:schemeClr val="dk2"/>
                </a:solidFill>
              </a:defRPr>
            </a:lvl3pPr>
            <a:lvl4pPr marL="1828800" lvl="3" indent="-330200" algn="r" rtl="1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4pPr>
            <a:lvl5pPr marL="2286000" lvl="4" indent="-330200" algn="r" rtl="1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5pPr>
            <a:lvl6pPr marL="2743200" lvl="5" indent="-355600" algn="r" rtl="1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6pPr>
            <a:lvl7pPr marL="3200400" lvl="6" indent="-355600" algn="r" rtl="1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r" rtl="1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8pPr>
            <a:lvl9pPr marL="4114800" lvl="8" indent="-355600" algn="r" rtl="1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97" name="Google Shape;97;p10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98" name="Google Shape;98;p10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9" name="Google Shape;99;p10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0" name="Google Shape;100;p10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1" name="Google Shape;101;p10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2" name="Google Shape;102;p10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ndara"/>
              <a:buNone/>
              <a:defRPr sz="2800" b="0">
                <a:solidFill>
                  <a:srgbClr val="FFFFFF"/>
                </a:solidFill>
              </a:defRPr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body" idx="1"/>
          </p:nvPr>
        </p:nvSpPr>
        <p:spPr>
          <a:xfrm>
            <a:off x="4868333" y="2785533"/>
            <a:ext cx="3818467" cy="242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 rtl="1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marL="914400" lvl="1" indent="-228600" algn="r" rtl="1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r" rtl="1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r" rtl="1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r" rtl="1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r" rtl="1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5" name="Google Shape;105;p10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0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  <p:sp>
        <p:nvSpPr>
          <p:cNvPr id="108" name="Google Shape;108;p10"/>
          <p:cNvSpPr>
            <a:spLocks noGrp="1"/>
          </p:cNvSpPr>
          <p:nvPr>
            <p:ph type="pic" idx="2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stA="30000" endPos="30000" dist="5000" dir="5400000" sy="-100000" algn="bl" rotWithShape="0"/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1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sz="2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1"/>
          <p:cNvSpPr txBox="1">
            <a:spLocks noGrp="1"/>
          </p:cNvSpPr>
          <p:nvPr>
            <p:ph type="body" idx="1"/>
          </p:nvPr>
        </p:nvSpPr>
        <p:spPr>
          <a:xfrm rot="5400000">
            <a:off x="2850886" y="696649"/>
            <a:ext cx="3450696" cy="7408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81000" algn="l" rtl="1">
              <a:spcBef>
                <a:spcPts val="480"/>
              </a:spcBef>
              <a:spcAft>
                <a:spcPts val="0"/>
              </a:spcAft>
              <a:buSzPts val="2400"/>
              <a:buChar char="*"/>
              <a:defRPr/>
            </a:lvl1pPr>
            <a:lvl2pPr marL="914400" lvl="1" indent="-368300" algn="l" rtl="1">
              <a:spcBef>
                <a:spcPts val="440"/>
              </a:spcBef>
              <a:spcAft>
                <a:spcPts val="0"/>
              </a:spcAft>
              <a:buSzPts val="2200"/>
              <a:buChar char="*"/>
              <a:defRPr/>
            </a:lvl2pPr>
            <a:lvl3pPr marL="1371600" lvl="2" indent="-355600" algn="l" rtl="1">
              <a:spcBef>
                <a:spcPts val="400"/>
              </a:spcBef>
              <a:spcAft>
                <a:spcPts val="0"/>
              </a:spcAft>
              <a:buSzPts val="2000"/>
              <a:buChar char="*"/>
              <a:defRPr/>
            </a:lvl3pPr>
            <a:lvl4pPr marL="1828800" lvl="3" indent="-342900" algn="l" rtl="1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marL="2286000" lvl="4" indent="-330200" algn="l" rtl="1">
              <a:spcBef>
                <a:spcPts val="320"/>
              </a:spcBef>
              <a:spcAft>
                <a:spcPts val="0"/>
              </a:spcAft>
              <a:buSzPts val="1600"/>
              <a:buChar char="*"/>
              <a:defRPr/>
            </a:lvl5pPr>
            <a:lvl6pPr marL="2743200" lvl="5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112" name="Google Shape;112;p11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1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7" name="Google Shape;117;p12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2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  <p:grpSp>
        <p:nvGrpSpPr>
          <p:cNvPr id="120" name="Google Shape;120;p12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21" name="Google Shape;121;p12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2" name="Google Shape;122;p12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3" name="Google Shape;123;p12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4" name="Google Shape;124;p12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26" name="Google Shape;126;p12"/>
          <p:cNvSpPr txBox="1">
            <a:spLocks noGrp="1"/>
          </p:cNvSpPr>
          <p:nvPr>
            <p:ph type="title"/>
          </p:nvPr>
        </p:nvSpPr>
        <p:spPr>
          <a:xfrm rot="5400000">
            <a:off x="5414433" y="2662767"/>
            <a:ext cx="448733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ndara"/>
              <a:buNone/>
              <a:defRPr>
                <a:solidFill>
                  <a:schemeClr val="dk2"/>
                </a:solidFill>
              </a:defRPr>
            </a:lvl1pPr>
            <a:lvl2pPr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2"/>
          <p:cNvSpPr txBox="1">
            <a:spLocks noGrp="1"/>
          </p:cNvSpPr>
          <p:nvPr>
            <p:ph type="body" idx="1"/>
          </p:nvPr>
        </p:nvSpPr>
        <p:spPr>
          <a:xfrm rot="5400000">
            <a:off x="1223433" y="681567"/>
            <a:ext cx="448733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r" rtl="1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*"/>
              <a:defRPr/>
            </a:lvl1pPr>
            <a:lvl2pPr marL="914400" lvl="1" indent="-368300" algn="r" rtl="1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*"/>
              <a:defRPr/>
            </a:lvl2pPr>
            <a:lvl3pPr marL="1371600" lvl="2" indent="-355600" algn="r" rtl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*"/>
              <a:defRPr/>
            </a:lvl3pPr>
            <a:lvl4pPr marL="1828800" lvl="3" indent="-342900" algn="r" rtl="1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*"/>
              <a:defRPr/>
            </a:lvl4pPr>
            <a:lvl5pPr marL="2286000" lvl="4" indent="-330200" algn="r" rtl="1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*"/>
              <a:defRPr/>
            </a:lvl5pPr>
            <a:lvl6pPr marL="2743200" lvl="5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r" rtl="1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7" name="Google Shape;7;p1"/>
          <p:cNvGrpSpPr/>
          <p:nvPr/>
        </p:nvGrpSpPr>
        <p:grpSpPr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8" name="Google Shape;8;p1"/>
            <p:cNvSpPr/>
            <p:nvPr/>
          </p:nvSpPr>
          <p:spPr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 extrusionOk="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 extrusionOk="0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 extrusionOk="0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 extrusionOk="0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 extrusionOk="0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3" name="Google Shape;13;p1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 b="0" i="0" u="none" strike="noStrike" cap="non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0" marR="0" lvl="1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0" marR="0" lvl="2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0" marR="0" lvl="3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0" marR="0" lvl="4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0" marR="0" lvl="5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0" marR="0" lvl="6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0" marR="0" lvl="7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0" marR="0" lvl="8" indent="0" algn="ctr" rtl="0">
              <a:spcBef>
                <a:spcPts val="0"/>
              </a:spcBef>
              <a:buNone/>
              <a:defRPr sz="1000" b="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EG"/>
              <a:t>‹#›</a:t>
            </a:fld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r" rtl="1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*"/>
              <a:defRPr sz="2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marL="914400" marR="0" lvl="1" indent="-368300" algn="r" rtl="1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*"/>
              <a:defRPr sz="22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1371600" marR="0" lvl="2" indent="-355600" algn="r" rtl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*"/>
              <a:defRPr sz="20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828800" marR="0" lvl="3" indent="-342900" algn="r" rtl="1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*"/>
              <a:defRPr sz="18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2286000" marR="0" lvl="4" indent="-330200" algn="r" rtl="1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*"/>
              <a:defRPr sz="16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2743200" marR="0" lvl="5" indent="-317500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17500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17500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17500" algn="r" rtl="1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ker.com/clipart-reader-girl.html" TargetMode="Externa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.jpg" /><Relationship Id="rId5" Type="http://schemas.openxmlformats.org/officeDocument/2006/relationships/image" Target="../media/image2.jpg" /><Relationship Id="rId4" Type="http://schemas.openxmlformats.org/officeDocument/2006/relationships/image" Target="../media/image1.jp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.jpg" /><Relationship Id="rId4" Type="http://schemas.openxmlformats.org/officeDocument/2006/relationships/hyperlink" Target="http://www.clker.com/clipart-reader-girl.html" TargetMode="Externa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3"/>
          <p:cNvSpPr/>
          <p:nvPr/>
        </p:nvSpPr>
        <p:spPr>
          <a:xfrm>
            <a:off x="466164" y="457200"/>
            <a:ext cx="7534836" cy="1676400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52400" algn="ctr" rt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lang="ar-EG" sz="24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اختر الإجابة الصحيحة  مما بين القوسين :</a:t>
            </a:r>
            <a:endParaRPr/>
          </a:p>
          <a:p>
            <a:pPr marL="0" marR="0" lvl="0" indent="-152400" algn="r" rtl="1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Char char="•"/>
            </a:pPr>
            <a:r>
              <a:rPr lang="ar-EG" sz="24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نمط درس ( أبو أمين ) و ( العم خضر ) </a:t>
            </a:r>
            <a:endParaRPr/>
          </a:p>
          <a:p>
            <a:pPr marL="0" marR="0" lvl="0" indent="0" algn="r" rtl="1">
              <a:spcBef>
                <a:spcPts val="48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Arial Black"/>
              <a:buNone/>
            </a:pPr>
            <a:r>
              <a:rPr lang="ar-EG" sz="2400" b="1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		( نمط سردي – نمط حواري – نمط وصفي )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lang="ar-EG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(( كتاب المدرسة – اللغة العربية المنهج البريطاني  ص 18- ص 21</a:t>
            </a:r>
            <a:endParaRPr sz="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Arial Black"/>
              <a:buNone/>
            </a:pPr>
            <a:endParaRPr sz="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13" descr="https://encrypted-tbn1.gstatic.com/images?q=tbn:ANd9GcSvhtxW8JHzuIqzZLz2sU2QnNZjzdEM27qMYJk2X4ceoCJ3tXm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53400" y="457200"/>
            <a:ext cx="838200" cy="105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 descr="C:\Users\TAM\Downloads\الوصفي لتاسع\images.jpg"/>
          <p:cNvPicPr preferRelativeResize="0"/>
          <p:nvPr/>
        </p:nvPicPr>
        <p:blipFill rotWithShape="1">
          <a:blip r:embed="rId5">
            <a:alphaModFix/>
          </a:blip>
          <a:srcRect r="42239"/>
          <a:stretch/>
        </p:blipFill>
        <p:spPr>
          <a:xfrm>
            <a:off x="381000" y="2350698"/>
            <a:ext cx="4255996" cy="412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 descr="C:\Users\TAM\Downloads\الوصفي لتاسع\تنزيل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65299" y="2350699"/>
            <a:ext cx="4126302" cy="4126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" y="-76200"/>
            <a:ext cx="914399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4"/>
          <p:cNvSpPr txBox="1"/>
          <p:nvPr/>
        </p:nvSpPr>
        <p:spPr>
          <a:xfrm>
            <a:off x="965200" y="4495800"/>
            <a:ext cx="7696199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ndara"/>
              <a:buNone/>
            </a:pPr>
            <a:endParaRPr sz="44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42" name="Google Shape;142;p14" descr="https://encrypted-tbn1.gstatic.com/images?q=tbn:ANd9GcSvhtxW8JHzuIqzZLz2sU2QnNZjzdEM27qMYJk2X4ceoCJ3tXmt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5401" y="0"/>
            <a:ext cx="12124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/>
          <p:nvPr/>
        </p:nvSpPr>
        <p:spPr>
          <a:xfrm>
            <a:off x="381001" y="1219201"/>
            <a:ext cx="7708710" cy="5143202"/>
          </a:xfrm>
          <a:prstGeom prst="rect">
            <a:avLst/>
          </a:prstGeom>
          <a:solidFill>
            <a:schemeClr val="accent1"/>
          </a:solidFill>
          <a:ln w="15875" cap="flat" cmpd="sng">
            <a:solidFill>
              <a:srgbClr val="175B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8800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عنوان درسنا اليوم :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8800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النمط الوصفي 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/>
          <p:nvPr/>
        </p:nvSpPr>
        <p:spPr>
          <a:xfrm>
            <a:off x="990601" y="914400"/>
            <a:ext cx="76707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7200" b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حدد أهداف الدرس.</a:t>
            </a:r>
            <a:endParaRPr sz="72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152400" y="2190928"/>
            <a:ext cx="8858250" cy="4209872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F7FBFE"/>
              </a:gs>
              <a:gs pos="40000">
                <a:srgbClr val="F7FBFE"/>
              </a:gs>
              <a:gs pos="74000">
                <a:srgbClr val="BDE3FA"/>
              </a:gs>
              <a:gs pos="100000">
                <a:srgbClr val="59C4F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031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301329" y="2506919"/>
            <a:ext cx="8610600" cy="99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742950" marR="0" lvl="0" indent="-742950" algn="r" rtl="1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Candara"/>
              <a:buAutoNum type="arabicPeriod"/>
            </a:pPr>
            <a:r>
              <a:rPr lang="ar-EG" sz="54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  </a:t>
            </a:r>
            <a:r>
              <a:rPr lang="ar-EG" sz="115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؟</a:t>
            </a:r>
            <a:endParaRPr sz="115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1" name="Google Shape;151;p15"/>
          <p:cNvSpPr txBox="1"/>
          <p:nvPr/>
        </p:nvSpPr>
        <p:spPr>
          <a:xfrm>
            <a:off x="990600" y="3574143"/>
            <a:ext cx="7696199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5400"/>
              <a:buFont typeface="Candara"/>
              <a:buNone/>
            </a:pPr>
            <a:r>
              <a:rPr lang="ar-EG" sz="5400" b="1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2- </a:t>
            </a:r>
            <a:r>
              <a:rPr lang="ar-EG" sz="16600" b="1">
                <a:solidFill>
                  <a:srgbClr val="0070C0"/>
                </a:solidFill>
                <a:latin typeface="Candara"/>
                <a:ea typeface="Candara"/>
                <a:cs typeface="Candara"/>
                <a:sym typeface="Candara"/>
              </a:rPr>
              <a:t>؟</a:t>
            </a:r>
            <a:endParaRPr sz="54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965200" y="4703053"/>
            <a:ext cx="7696199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rgbClr val="05436A"/>
              </a:buClr>
              <a:buSzPts val="5400"/>
              <a:buFont typeface="Candara"/>
              <a:buNone/>
            </a:pPr>
            <a:r>
              <a:rPr lang="ar-EG" sz="5400" b="1">
                <a:solidFill>
                  <a:srgbClr val="05436A"/>
                </a:solidFill>
                <a:latin typeface="Candara"/>
                <a:ea typeface="Candara"/>
                <a:cs typeface="Candara"/>
                <a:sym typeface="Candara"/>
              </a:rPr>
              <a:t>3- </a:t>
            </a:r>
            <a:r>
              <a:rPr lang="ar-EG" sz="11500" b="1">
                <a:solidFill>
                  <a:srgbClr val="05436A"/>
                </a:solidFill>
                <a:latin typeface="Candara"/>
                <a:ea typeface="Candara"/>
                <a:cs typeface="Candara"/>
                <a:sym typeface="Candara"/>
              </a:rPr>
              <a:t>؟</a:t>
            </a:r>
            <a:endParaRPr sz="11500" b="1">
              <a:solidFill>
                <a:srgbClr val="05436A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822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"/>
          <p:cNvSpPr/>
          <p:nvPr/>
        </p:nvSpPr>
        <p:spPr>
          <a:xfrm>
            <a:off x="990601" y="914400"/>
            <a:ext cx="76707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7200" b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حدد أهداف الدرس.</a:t>
            </a:r>
            <a:endParaRPr sz="72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58" name="Google Shape;158;p16"/>
          <p:cNvSpPr/>
          <p:nvPr/>
        </p:nvSpPr>
        <p:spPr>
          <a:xfrm>
            <a:off x="152400" y="2190928"/>
            <a:ext cx="8858250" cy="4209872"/>
          </a:xfrm>
          <a:prstGeom prst="round2DiagRect">
            <a:avLst>
              <a:gd name="adj1" fmla="val 16667"/>
              <a:gd name="adj2" fmla="val 0"/>
            </a:avLst>
          </a:prstGeom>
          <a:blipFill rotWithShape="1">
            <a:blip r:embed="rId3">
              <a:alphaModFix/>
            </a:blip>
            <a:stretch>
              <a:fillRect/>
            </a:stretch>
          </a:blipFill>
          <a:ln w="9525" cap="flat" cmpd="sng">
            <a:solidFill>
              <a:srgbClr val="031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4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1- أن يتعرف الطالب إلى النمط الوصفي .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4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2 – أن يحدد الطالب مؤشرات النمط الوصفي.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4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3- أن يستخرج الطالب مؤشرات النمط    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4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         الوصفي من  العم خضر  .</a:t>
            </a:r>
            <a:endParaRPr sz="4400" b="1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/>
          <p:nvPr/>
        </p:nvSpPr>
        <p:spPr>
          <a:xfrm>
            <a:off x="152400" y="2190928"/>
            <a:ext cx="8858250" cy="4209872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F7FBFE"/>
              </a:gs>
              <a:gs pos="40000">
                <a:srgbClr val="F7FBFE"/>
              </a:gs>
              <a:gs pos="74000">
                <a:srgbClr val="BDE3FA"/>
              </a:gs>
              <a:gs pos="100000">
                <a:srgbClr val="59C4F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031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5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من خلال الصور السابقة ومن خلال دراستك في الأعوام الماضية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5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ما تعريفك للنمط الوصفي  ؟</a:t>
            </a:r>
            <a:endParaRPr sz="5400" b="1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301329" y="2506919"/>
            <a:ext cx="8610600" cy="99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Candara"/>
              <a:buNone/>
            </a:pPr>
            <a:endParaRPr sz="115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65" name="Google Shape;165;p17"/>
          <p:cNvSpPr txBox="1"/>
          <p:nvPr/>
        </p:nvSpPr>
        <p:spPr>
          <a:xfrm>
            <a:off x="990600" y="3574143"/>
            <a:ext cx="7696199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ndara"/>
              <a:buNone/>
            </a:pPr>
            <a:endParaRPr sz="54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66" name="Google Shape;166;p17"/>
          <p:cNvSpPr txBox="1"/>
          <p:nvPr/>
        </p:nvSpPr>
        <p:spPr>
          <a:xfrm>
            <a:off x="965200" y="4703053"/>
            <a:ext cx="7696199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Candara"/>
              <a:buNone/>
            </a:pPr>
            <a:endParaRPr sz="11500" b="1">
              <a:solidFill>
                <a:srgbClr val="05436A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822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/>
          <p:nvPr/>
        </p:nvSpPr>
        <p:spPr>
          <a:xfrm>
            <a:off x="990601" y="381000"/>
            <a:ext cx="76707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7200" b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الكتاب ص 12 إلى 17</a:t>
            </a:r>
            <a:endParaRPr sz="72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152400" y="2190928"/>
            <a:ext cx="8858250" cy="4209872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F7FBFE"/>
              </a:gs>
              <a:gs pos="40000">
                <a:srgbClr val="F7FBFE"/>
              </a:gs>
              <a:gs pos="74000">
                <a:srgbClr val="BDE3FA"/>
              </a:gs>
              <a:gs pos="100000">
                <a:srgbClr val="59C4F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031F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b="1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تعريف النمط الوصفي :</a:t>
            </a:r>
            <a:endParaRPr sz="2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أسلوب في الكتابة ، يبين أحوال الموصوف حيًا كان أم جامدًا ، ثابتًا أو متحركًا ، موضحًا ما تتبينه الحواس أو موضحًا الأحاسيس التي يَخلُقها فى مشاعر الوصّاف ( بالوصف الظاهر الخارجي – بالوصف المعنوى الداخلي ). </a:t>
            </a:r>
            <a:endParaRPr sz="2800" b="1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( أي هو الطريقة الفنية المستخدمة في رسم الأشياء والأشخاص والأزمنة والأماكن  تصويرًا حتى كأننا نراها ونحس بها ).</a:t>
            </a:r>
            <a:br>
              <a:rPr lang="ar-EG" sz="2800" b="1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</a:br>
            <a:r>
              <a:rPr lang="ar-EG" sz="2800" b="1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وهو الكشف عن الشيء كما هو في الواقع أو كما تخيله الأديب .</a:t>
            </a:r>
            <a:endParaRPr sz="2800" b="1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 </a:t>
            </a:r>
            <a:endParaRPr sz="2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 </a:t>
            </a:r>
            <a:endParaRPr sz="2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301329" y="2506919"/>
            <a:ext cx="8610600" cy="99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Candara"/>
              <a:buNone/>
            </a:pPr>
            <a:endParaRPr sz="115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4" name="Google Shape;174;p18"/>
          <p:cNvSpPr txBox="1"/>
          <p:nvPr/>
        </p:nvSpPr>
        <p:spPr>
          <a:xfrm>
            <a:off x="965200" y="4703053"/>
            <a:ext cx="7696199" cy="997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Candara"/>
              <a:buNone/>
            </a:pPr>
            <a:endParaRPr sz="11500" b="1">
              <a:solidFill>
                <a:srgbClr val="05436A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/>
        </p:nvSpPr>
        <p:spPr>
          <a:xfrm>
            <a:off x="2267744" y="5161756"/>
            <a:ext cx="410445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andara"/>
              <a:buNone/>
            </a:pPr>
            <a:endParaRPr sz="8800" b="1" i="0" u="none" strike="noStrike">
              <a:solidFill>
                <a:srgbClr val="58267E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0" name="Google Shape;180;p19"/>
          <p:cNvSpPr/>
          <p:nvPr/>
        </p:nvSpPr>
        <p:spPr>
          <a:xfrm>
            <a:off x="381000" y="1962160"/>
            <a:ext cx="8458200" cy="4491028"/>
          </a:xfrm>
          <a:prstGeom prst="rect">
            <a:avLst/>
          </a:prstGeom>
          <a:solidFill>
            <a:schemeClr val="lt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4800" b="1">
                <a:solidFill>
                  <a:srgbClr val="03A8A4"/>
                </a:solidFill>
                <a:latin typeface="Candara"/>
                <a:ea typeface="Candara"/>
                <a:cs typeface="Candara"/>
                <a:sym typeface="Candara"/>
              </a:rPr>
              <a:t>تم تحقيق الهدف الأول </a:t>
            </a:r>
            <a:r>
              <a:rPr lang="ar-EG" sz="8800" b="1">
                <a:solidFill>
                  <a:srgbClr val="03A8A4"/>
                </a:solidFill>
                <a:latin typeface="Candara"/>
                <a:ea typeface="Candara"/>
                <a:cs typeface="Candara"/>
                <a:sym typeface="Candara"/>
              </a:rPr>
              <a:t>√</a:t>
            </a:r>
            <a:endParaRPr sz="8800" b="1">
              <a:solidFill>
                <a:srgbClr val="03A8A4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81" name="Google Shape;181;p19" descr="G:\صور\ZQXCAJ6DFRFCA08R6YACA1OGT5TCAGUR9ODCAI3LQWHCACBGV82CAO2IL8OCA89Z9TWCAIH70HJCAVVN239CAW4HNUCCALA8D5VCAKS82EGCAN8QOXBCA33V8QECAMCJYY0CA33T2S1CAQIYG2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4249" y="2022350"/>
            <a:ext cx="2166551" cy="117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121920" algn="r" rtl="1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87" name="Google Shape;187;p20"/>
          <p:cNvSpPr/>
          <p:nvPr/>
        </p:nvSpPr>
        <p:spPr>
          <a:xfrm>
            <a:off x="467544" y="152400"/>
            <a:ext cx="8424936" cy="1143000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FEDB83"/>
              </a:gs>
              <a:gs pos="100000">
                <a:srgbClr val="E4AC21"/>
              </a:gs>
            </a:gsLst>
            <a:lin ang="5400000" scaled="0"/>
          </a:gradFill>
          <a:ln>
            <a:noFill/>
          </a:ln>
          <a:effectLst>
            <a:outerShdw blurRad="508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نشاط تعاوني – ثلاث دقائق - </a:t>
            </a:r>
            <a:r>
              <a:rPr lang="ar-EG" sz="3200" b="1" u="sng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مؤشرات النمط الوصفي :</a:t>
            </a:r>
            <a:endParaRPr sz="3200">
              <a:solidFill>
                <a:srgbClr val="C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467544" y="1676400"/>
            <a:ext cx="8424936" cy="496731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س: أجب عما يأتي :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1- من خلال قراءتك كيف عبّر الكاتب عن الوصف الداخلي المعنوى للعم   خضر ؟ وكيف عبّر عن الوصف الخارجي الحسي له  ؟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2- ما الإطار الزماني والمكاني المستخدم لوصف العم خضر ؟  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3- ما التشبيهات والصور الفنية التي صاغها الكاتب لوصف العم خضر ؟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4- استخرج صفات العم خضر .</a:t>
            </a:r>
            <a:endParaRPr sz="2400" b="1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5- علام تدل الجمل الاسمية المستخدمة لوصف العم خضر ؟ </a:t>
            </a:r>
            <a:endParaRPr sz="2400" b="1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6- علام تدل الجمل الفعلية المستخدمة لوصف العم خضر ؟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( الفعل المضارع يدل على .................. الفعل ىالماضي يدل على ......  ؟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7- استخرج الحقول المعجمية التي استخدمها الكاتب .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8- استخرج الألفاظ المعبرة عن اللون والحركة والصوت .</a:t>
            </a:r>
            <a:endParaRPr sz="2400" b="1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9- استخرج الأساليب الانفعالية من النص .</a:t>
            </a:r>
            <a:endParaRPr sz="2400" b="1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 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121920" algn="r" rtl="1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sp>
        <p:nvSpPr>
          <p:cNvPr id="194" name="Google Shape;194;p21"/>
          <p:cNvSpPr/>
          <p:nvPr/>
        </p:nvSpPr>
        <p:spPr>
          <a:xfrm>
            <a:off x="5181600" y="0"/>
            <a:ext cx="3710880" cy="1447800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FEDB83"/>
              </a:gs>
              <a:gs pos="100000">
                <a:srgbClr val="E4AC21"/>
              </a:gs>
            </a:gsLst>
            <a:lin ang="5400000" scaled="0"/>
          </a:gradFill>
          <a:ln>
            <a:noFill/>
          </a:ln>
          <a:effectLst>
            <a:outerShdw blurRad="508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نشاط فردي- شفوي</a:t>
            </a:r>
            <a:endParaRPr sz="3200" b="1">
              <a:solidFill>
                <a:srgbClr val="00B0F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214312" y="1143000"/>
            <a:ext cx="8929688" cy="550071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sz="2400" b="1" u="sng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1-  إبراز المشاهد الهامة في الموصوف .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2- تصوير الموصوف فى الإطارين الزماني و المكاني ( استخدام ظروف الزمان والمكان)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3- الإجمال ثم التفصيل و التقسيم .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4- </a:t>
            </a:r>
            <a:r>
              <a:rPr lang="ar-EG" sz="2400" b="1">
                <a:solidFill>
                  <a:srgbClr val="002060"/>
                </a:solidFill>
                <a:latin typeface="Aparajita"/>
                <a:ea typeface="Aparajita"/>
                <a:cs typeface="Aparajita"/>
                <a:sym typeface="Aparajita"/>
              </a:rPr>
              <a:t>وجود التشبيهات والصور البلاغية 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02060"/>
                </a:solidFill>
                <a:latin typeface="Aparajita"/>
                <a:ea typeface="Aparajita"/>
                <a:cs typeface="Aparajita"/>
                <a:sym typeface="Aparajita"/>
              </a:rPr>
              <a:t>5- </a:t>
            </a:r>
            <a:r>
              <a:rPr lang="ar-EG" sz="2400" b="1">
                <a:solidFill>
                  <a:srgbClr val="002060"/>
                </a:solidFill>
                <a:latin typeface="Candara"/>
                <a:ea typeface="Candara"/>
                <a:cs typeface="Candara"/>
                <a:sym typeface="Candara"/>
              </a:rPr>
              <a:t>كثرة الصفات المختصة بالموصوف والمميزة له ( نعت – خبر – حال ).</a:t>
            </a:r>
            <a:endParaRPr sz="2400">
              <a:solidFill>
                <a:srgbClr val="00206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6- استخدام الجمل الاسمية ( للدلالة ولوصف  حالة ثابتة مستمرة)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C00000"/>
                </a:solidFill>
                <a:latin typeface="Candara"/>
                <a:ea typeface="Candara"/>
                <a:cs typeface="Candara"/>
                <a:sym typeface="Candara"/>
              </a:rPr>
              <a:t>7- </a:t>
            </a:r>
            <a:r>
              <a:rPr lang="ar-EG" sz="2400" b="1">
                <a:solidFill>
                  <a:srgbClr val="C00000"/>
                </a:solidFill>
                <a:latin typeface="Aparajita"/>
                <a:ea typeface="Aparajita"/>
                <a:cs typeface="Aparajita"/>
                <a:sym typeface="Aparajita"/>
              </a:rPr>
              <a:t>كثرة الجمل الفعليّة: حيث تشير إلى الحركة والحيويّة في مجال تصوير المشاهد المتحرّكة</a:t>
            </a:r>
            <a:endParaRPr sz="2400" b="1">
              <a:solidFill>
                <a:srgbClr val="C00000"/>
              </a:solidFill>
              <a:latin typeface="Aparajita"/>
              <a:ea typeface="Aparajita"/>
              <a:cs typeface="Aparajita"/>
              <a:sym typeface="Aparajit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- الفعل المضارع ( للدلالة  ولوصف حالة مستمرة من الماضي أو لحيوية الحدث )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C00000"/>
                </a:solidFill>
                <a:latin typeface="Aparajita"/>
                <a:ea typeface="Aparajita"/>
                <a:cs typeface="Aparajita"/>
                <a:sym typeface="Aparajita"/>
              </a:rPr>
              <a:t>- الأفعال الماضية لوصف الأشياء في الزمن الماضي . </a:t>
            </a:r>
            <a:endParaRPr sz="2400" b="1">
              <a:solidFill>
                <a:srgbClr val="C00000"/>
              </a:solidFill>
              <a:latin typeface="Aparajita"/>
              <a:ea typeface="Aparajita"/>
              <a:cs typeface="Aparajita"/>
              <a:sym typeface="Aparajit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chemeClr val="dk1"/>
                </a:solidFill>
                <a:latin typeface="Aparajita"/>
                <a:ea typeface="Aparajita"/>
                <a:cs typeface="Aparajita"/>
                <a:sym typeface="Aparajita"/>
              </a:rPr>
              <a:t>8- - وجود حقول معجميّة معيّنة لما يتم وصفه ، كحقل الطبيعة وحقل الإنسان .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chemeClr val="dk1"/>
                </a:solidFill>
                <a:latin typeface="Aparajita"/>
                <a:ea typeface="Aparajita"/>
                <a:cs typeface="Aparajita"/>
                <a:sym typeface="Aparajita"/>
              </a:rPr>
              <a:t>9- استخدام </a:t>
            </a: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الألفاظ المعبرة عن اللون والحركة وألفاظ الحواس </a:t>
            </a:r>
            <a:endParaRPr/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10- استخدام أساليب الانفعالية التعجب والاستفهام .</a:t>
            </a:r>
            <a:endParaRPr sz="2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 </a:t>
            </a:r>
            <a:endParaRPr sz="24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214312" y="409575"/>
            <a:ext cx="4465699" cy="428625"/>
          </a:xfrm>
          <a:prstGeom prst="rect">
            <a:avLst/>
          </a:prstGeom>
          <a:solidFill>
            <a:schemeClr val="lt1"/>
          </a:solidFill>
          <a:ln w="158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أن يحددالطالب مؤشرات النمط الوصفي </a:t>
            </a:r>
            <a:endParaRPr sz="24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/>
          <p:nvPr/>
        </p:nvSpPr>
        <p:spPr>
          <a:xfrm>
            <a:off x="228600" y="1738290"/>
            <a:ext cx="8424936" cy="4967310"/>
          </a:xfrm>
          <a:prstGeom prst="rect">
            <a:avLst/>
          </a:prstGeom>
          <a:blipFill rotWithShape="1">
            <a:blip r:embed="rId3">
              <a:alphaModFix/>
            </a:blip>
            <a:tile tx="0" ty="0" sx="100000" sy="100000" flip="none" algn="tl"/>
          </a:blip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191919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2" name="Google Shape;202;p22"/>
          <p:cNvSpPr/>
          <p:nvPr/>
        </p:nvSpPr>
        <p:spPr>
          <a:xfrm>
            <a:off x="1554993" y="3075057"/>
            <a:ext cx="603402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5400" b="1">
                <a:solidFill>
                  <a:srgbClr val="03A8A4"/>
                </a:solidFill>
                <a:latin typeface="Candara"/>
                <a:ea typeface="Candara"/>
                <a:cs typeface="Candara"/>
                <a:sym typeface="Candara"/>
              </a:rPr>
              <a:t>تم تحقيق الهدف الثاني </a:t>
            </a:r>
            <a:r>
              <a:rPr lang="ar-EG" sz="9600" b="1">
                <a:solidFill>
                  <a:srgbClr val="03A8A4"/>
                </a:solidFill>
                <a:latin typeface="Candara"/>
                <a:ea typeface="Candara"/>
                <a:cs typeface="Candara"/>
                <a:sym typeface="Candara"/>
              </a:rPr>
              <a:t>√</a:t>
            </a:r>
            <a:endParaRPr sz="9600" b="1">
              <a:solidFill>
                <a:srgbClr val="03A8A4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"/>
          <p:cNvSpPr/>
          <p:nvPr/>
        </p:nvSpPr>
        <p:spPr>
          <a:xfrm>
            <a:off x="4724400" y="152400"/>
            <a:ext cx="4168080" cy="1447800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FEDB83"/>
              </a:gs>
              <a:gs pos="100000">
                <a:srgbClr val="E4AC21"/>
              </a:gs>
            </a:gsLst>
            <a:lin ang="5400000" scaled="0"/>
          </a:gradFill>
          <a:ln>
            <a:noFill/>
          </a:ln>
          <a:effectLst>
            <a:outerShdw blurRad="508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نشاط تعاوني–دقيقتين -</a:t>
            </a:r>
            <a:endParaRPr sz="3200" b="1">
              <a:solidFill>
                <a:srgbClr val="00B0F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8" name="Google Shape;208;p23"/>
          <p:cNvSpPr/>
          <p:nvPr/>
        </p:nvSpPr>
        <p:spPr>
          <a:xfrm>
            <a:off x="152400" y="485775"/>
            <a:ext cx="4114800" cy="733425"/>
          </a:xfrm>
          <a:prstGeom prst="rect">
            <a:avLst/>
          </a:prstGeom>
          <a:solidFill>
            <a:schemeClr val="lt1"/>
          </a:solidFill>
          <a:ln w="158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أن يستخرج الطالب من الفقرة الأولى والثانية مؤشرات النمط الوصفي </a:t>
            </a:r>
            <a:endParaRPr sz="24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142844" y="1600200"/>
            <a:ext cx="8715436" cy="4876800"/>
          </a:xfrm>
          <a:prstGeom prst="rect">
            <a:avLst/>
          </a:prstGeom>
          <a:gradFill>
            <a:gsLst>
              <a:gs pos="0">
                <a:srgbClr val="FFFFFF"/>
              </a:gs>
              <a:gs pos="44000">
                <a:srgbClr val="AFE8B8"/>
              </a:gs>
              <a:gs pos="100000">
                <a:srgbClr val="5FCD77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6000" b="1">
                <a:solidFill>
                  <a:srgbClr val="0B87D5"/>
                </a:solidFill>
                <a:latin typeface="Candara"/>
                <a:ea typeface="Candara"/>
                <a:cs typeface="Candara"/>
                <a:sym typeface="Candara"/>
              </a:rPr>
              <a:t>من خلال درس العم خضر استخرج مؤشرات النمط الوصفي من الفقرة الأولى والثانية والثالثة  .</a:t>
            </a:r>
            <a:endParaRPr sz="6000">
              <a:solidFill>
                <a:srgbClr val="0B87D5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/>
          <p:nvPr/>
        </p:nvSpPr>
        <p:spPr>
          <a:xfrm>
            <a:off x="4724400" y="152400"/>
            <a:ext cx="4168080" cy="1447800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FEDB83"/>
              </a:gs>
              <a:gs pos="100000">
                <a:srgbClr val="E4AC21"/>
              </a:gs>
            </a:gsLst>
            <a:lin ang="5400000" scaled="0"/>
          </a:gradFill>
          <a:ln>
            <a:noFill/>
          </a:ln>
          <a:effectLst>
            <a:outerShdw blurRad="508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rPr>
              <a:t>نشاط تعاوني–دقيقتين -</a:t>
            </a:r>
            <a:endParaRPr sz="3200" b="1">
              <a:solidFill>
                <a:srgbClr val="00B0F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15" name="Google Shape;215;p24"/>
          <p:cNvSpPr/>
          <p:nvPr/>
        </p:nvSpPr>
        <p:spPr>
          <a:xfrm>
            <a:off x="142844" y="1600200"/>
            <a:ext cx="8715436" cy="4876800"/>
          </a:xfrm>
          <a:prstGeom prst="rect">
            <a:avLst/>
          </a:prstGeom>
          <a:gradFill>
            <a:gsLst>
              <a:gs pos="0">
                <a:srgbClr val="FFFFFF"/>
              </a:gs>
              <a:gs pos="44000">
                <a:srgbClr val="AFE8B8"/>
              </a:gs>
              <a:gs pos="100000">
                <a:srgbClr val="5FCD77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1-  المشاهد الهامة :</a:t>
            </a:r>
            <a:endParaRPr sz="28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2- الإطارين الزماني و المكاني :</a:t>
            </a:r>
            <a:endParaRPr sz="28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3- الإجمال ثم التفصيل :</a:t>
            </a:r>
            <a:endParaRPr sz="28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4- الصفات والنعوت : </a:t>
            </a:r>
            <a:endParaRPr sz="28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5- استخدام الجمل الاسمية :</a:t>
            </a:r>
            <a:endParaRPr sz="28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800" b="1">
                <a:solidFill>
                  <a:srgbClr val="0C0C0C"/>
                </a:solidFill>
                <a:latin typeface="Candara"/>
                <a:ea typeface="Candara"/>
                <a:cs typeface="Candara"/>
                <a:sym typeface="Candara"/>
              </a:rPr>
              <a:t>6- استخدام الفعل المضارع :</a:t>
            </a:r>
            <a:endParaRPr sz="2800">
              <a:solidFill>
                <a:srgbClr val="0C0C0C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/>
          <p:nvPr/>
        </p:nvSpPr>
        <p:spPr>
          <a:xfrm>
            <a:off x="142844" y="1600200"/>
            <a:ext cx="8715436" cy="4876800"/>
          </a:xfrm>
          <a:prstGeom prst="rect">
            <a:avLst/>
          </a:prstGeom>
          <a:gradFill>
            <a:gsLst>
              <a:gs pos="0">
                <a:srgbClr val="FFFFFF"/>
              </a:gs>
              <a:gs pos="44000">
                <a:srgbClr val="AFE8B8"/>
              </a:gs>
              <a:gs pos="100000">
                <a:srgbClr val="5FCD77"/>
              </a:gs>
            </a:gsLst>
            <a:lin ang="5400000" scaled="0"/>
          </a:gra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4800" b="1">
                <a:solidFill>
                  <a:srgbClr val="03A8A4"/>
                </a:solidFill>
                <a:latin typeface="Candara"/>
                <a:ea typeface="Candara"/>
                <a:cs typeface="Candara"/>
                <a:sym typeface="Candara"/>
              </a:rPr>
              <a:t>تم تحقيق الهدف الثالث </a:t>
            </a:r>
            <a:r>
              <a:rPr lang="ar-EG" sz="8800" b="1">
                <a:solidFill>
                  <a:srgbClr val="03A8A4"/>
                </a:solidFill>
                <a:latin typeface="Candara"/>
                <a:ea typeface="Candara"/>
                <a:cs typeface="Candara"/>
                <a:sym typeface="Candara"/>
              </a:rPr>
              <a:t>√</a:t>
            </a:r>
            <a:endParaRPr sz="8800" b="1">
              <a:solidFill>
                <a:srgbClr val="03A8A4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</a:pPr>
            <a:endParaRPr/>
          </a:p>
        </p:txBody>
      </p:sp>
      <p:pic>
        <p:nvPicPr>
          <p:cNvPr id="226" name="Google Shape;22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6"/>
          <p:cNvSpPr/>
          <p:nvPr/>
        </p:nvSpPr>
        <p:spPr>
          <a:xfrm>
            <a:off x="2810720" y="156311"/>
            <a:ext cx="367495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5400" b="1">
                <a:solidFill>
                  <a:srgbClr val="FFFF00"/>
                </a:solidFill>
                <a:latin typeface="Candara"/>
                <a:ea typeface="Candara"/>
                <a:cs typeface="Candara"/>
                <a:sym typeface="Candara"/>
              </a:rPr>
              <a:t>الــواجــب البـيـتــي</a:t>
            </a:r>
            <a:endParaRPr sz="5400" b="1" cap="none">
              <a:solidFill>
                <a:srgbClr val="FFFF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228" name="Google Shape;2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4586" y="105650"/>
            <a:ext cx="1371601" cy="145246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229" name="Google Shape;229;p26"/>
          <p:cNvSpPr/>
          <p:nvPr/>
        </p:nvSpPr>
        <p:spPr>
          <a:xfrm>
            <a:off x="685799" y="1788667"/>
            <a:ext cx="7848599" cy="4383533"/>
          </a:xfrm>
          <a:prstGeom prst="rect">
            <a:avLst/>
          </a:prstGeom>
          <a:solidFill>
            <a:schemeClr val="lt1"/>
          </a:solidFill>
          <a:ln w="15875" cap="flat" cmpd="sng">
            <a:solidFill>
              <a:srgbClr val="2F5C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1- اذكر مؤشرات النمط الوصفي .</a:t>
            </a:r>
            <a:endParaRPr/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2- استخرج مؤشرات النمط الوصفي من الفقرة الرابعة </a:t>
            </a:r>
            <a:endParaRPr sz="32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والخامسة من درس العم خضر .</a:t>
            </a:r>
            <a:endParaRPr sz="32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3- ماذا تعلمت من درس اليوم ؟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4-  اكتب أربع فوائد من وجهة للنمط الوصفي .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3200" b="1">
                <a:solidFill>
                  <a:srgbClr val="FF0000"/>
                </a:solidFill>
                <a:latin typeface="Candara"/>
                <a:ea typeface="Candara"/>
                <a:cs typeface="Candara"/>
                <a:sym typeface="Candara"/>
              </a:rPr>
              <a:t>5-  حدد الفرق بين النمط الوصفي و النمط السردي .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aveform">
  <a:themeElements>
    <a:clrScheme name="Waveform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عرض على الشاشة (4:3)</PresentationFormat>
  <Slides>14</Slides>
  <Notes>14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Waveform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tamer_youssef2159@quran.gov.bh</cp:lastModifiedBy>
  <cp:revision>1</cp:revision>
  <dcterms:modified xsi:type="dcterms:W3CDTF">2023-02-21T13:50:38Z</dcterms:modified>
</cp:coreProperties>
</file>